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90"/>
    <a:srgbClr val="2F7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22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6732" cy="34200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458" y="2"/>
            <a:ext cx="4308306" cy="34200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430DDBB6-0A7A-43E6-B690-1B6C8BBAAD70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621" y="3275739"/>
            <a:ext cx="7952100" cy="2681149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194"/>
            <a:ext cx="4306732" cy="34200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458" y="6465194"/>
            <a:ext cx="4308306" cy="34200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19E9D031-7226-45E0-B9DA-6666E0B12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8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9D031-7226-45E0-B9DA-6666E0B12E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50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2017/3/17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3752" y="1316643"/>
            <a:ext cx="9691542" cy="550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endParaRPr lang="en-US" altLang="ja-JP" sz="1100" b="1" dirty="0" smtClean="0">
              <a:solidFill>
                <a:schemeClr val="tx1"/>
              </a:solidFill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endParaRPr lang="en-US" altLang="ja-JP" sz="1100" b="1" dirty="0" smtClean="0">
              <a:solidFill>
                <a:schemeClr val="tx1"/>
              </a:solidFill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endParaRPr lang="en-US" altLang="ja-JP" sz="1100" b="1" dirty="0" smtClean="0">
              <a:solidFill>
                <a:schemeClr val="tx1"/>
              </a:solidFill>
            </a:endParaRPr>
          </a:p>
          <a:p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　　　　　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　　　　　　　　　　　　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</a:rPr>
              <a:t>　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02579"/>
              </p:ext>
            </p:extLst>
          </p:nvPr>
        </p:nvGraphicFramePr>
        <p:xfrm>
          <a:off x="11014" y="21150"/>
          <a:ext cx="9046443" cy="76470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310138"/>
                <a:gridCol w="1008112"/>
                <a:gridCol w="1728193"/>
              </a:tblGrid>
              <a:tr h="3823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教育委員会事務局　平成２９年度当初予算の概要</a:t>
                      </a:r>
                      <a:endParaRPr kumimoji="1" lang="ja-JP" altLang="en-US" sz="2200" b="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予算総額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9,961,042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千円　　　　　　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3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前年度比</a:t>
                      </a:r>
                      <a:endParaRPr kumimoji="1" lang="ja-JP" altLang="en-US" sz="1600" b="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>
                    <a:lnL w="25400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127,786</a:t>
                      </a:r>
                      <a:r>
                        <a:rPr kumimoji="1" lang="ja-JP" altLang="en-US" sz="16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千円増</a:t>
                      </a:r>
                      <a:endParaRPr kumimoji="1" lang="ja-JP" altLang="en-US" sz="1600" b="0" dirty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659980" y="1361586"/>
            <a:ext cx="4844735" cy="43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着眼点１</a:t>
            </a: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　教員が子どもたちと向き合う時間の</a:t>
            </a: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確保</a:t>
            </a:r>
            <a:endParaRPr lang="ja-JP" altLang="en-US" sz="1600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3481" y="837392"/>
            <a:ext cx="9723366" cy="461665"/>
          </a:xfrm>
          <a:prstGeom prst="rect">
            <a:avLst/>
          </a:prstGeom>
          <a:solidFill>
            <a:srgbClr val="FFFF00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「津市</a:t>
            </a: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の教育、学術及び文化の</a:t>
            </a: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振興に</a:t>
            </a: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関する総合的な施策の</a:t>
            </a: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大綱」の３つの着眼点を踏まえた具体的な取組</a:t>
            </a:r>
            <a:endParaRPr lang="ja-JP" altLang="en-US" sz="1400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6" name="対角する 2 つの角を丸めた四角形 55"/>
          <p:cNvSpPr/>
          <p:nvPr/>
        </p:nvSpPr>
        <p:spPr>
          <a:xfrm>
            <a:off x="159210" y="1867630"/>
            <a:ext cx="3649185" cy="4860000"/>
          </a:xfrm>
          <a:prstGeom prst="round2DiagRect">
            <a:avLst>
              <a:gd name="adj1" fmla="val 394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横巻き 14"/>
          <p:cNvSpPr/>
          <p:nvPr/>
        </p:nvSpPr>
        <p:spPr>
          <a:xfrm>
            <a:off x="232849" y="1798352"/>
            <a:ext cx="1756358" cy="50400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学力向上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の推進</a:t>
            </a:r>
            <a:endParaRPr kumimoji="1"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5" name="対角する 2 つの角を丸めた四角形 54"/>
          <p:cNvSpPr/>
          <p:nvPr/>
        </p:nvSpPr>
        <p:spPr>
          <a:xfrm>
            <a:off x="258733" y="2931597"/>
            <a:ext cx="3426219" cy="1150977"/>
          </a:xfrm>
          <a:prstGeom prst="round2DiagRect">
            <a:avLst>
              <a:gd name="adj1" fmla="val 14208"/>
              <a:gd name="adj2" fmla="val 0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対角する 2 つの角を丸めた四角形 53"/>
          <p:cNvSpPr/>
          <p:nvPr/>
        </p:nvSpPr>
        <p:spPr>
          <a:xfrm>
            <a:off x="282492" y="4152729"/>
            <a:ext cx="3402460" cy="1761457"/>
          </a:xfrm>
          <a:prstGeom prst="round2DiagRect">
            <a:avLst>
              <a:gd name="adj1" fmla="val 8205"/>
              <a:gd name="adj2" fmla="val 0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296369" y="3241200"/>
            <a:ext cx="3163806" cy="876413"/>
          </a:xfrm>
          <a:prstGeom prst="roundRect">
            <a:avLst>
              <a:gd name="adj" fmla="val 23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◆インターナショナル・スカイプ交流事業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◆外国語指導助手指導力向上研修会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◆指導実践研究プロジェクト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◆学力向上プロジェクト　等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85882" y="4693471"/>
            <a:ext cx="3387781" cy="1289068"/>
          </a:xfrm>
          <a:prstGeom prst="roundRect">
            <a:avLst>
              <a:gd name="adj" fmla="val 23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◆臨時講師　　　　　　　　   　（３６人）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◆特別</a:t>
            </a:r>
            <a:r>
              <a:rPr lang="ja-JP" altLang="en-US" sz="1200" b="1" dirty="0">
                <a:solidFill>
                  <a:schemeClr val="tx1"/>
                </a:solidFill>
              </a:rPr>
              <a:t>支援教育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支援員　 （１７５人）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◆学校図書館司書　　</a:t>
            </a:r>
            <a:r>
              <a:rPr lang="ja-JP" altLang="en-US" sz="1200" b="1" dirty="0">
                <a:solidFill>
                  <a:schemeClr val="tx1"/>
                </a:solidFill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　　（１９人）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◆外国語指導助手　　　　    （２０人）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◆英語教育推進指導員　　 　（１人）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◆教育相談員　　　　　　　 　　（４人）　　　　　等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                                 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           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     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津市の独自配置　　　　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1760" y="4257528"/>
            <a:ext cx="2374946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子どもの学びの「人的支援」プラン</a:t>
            </a: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</a:t>
            </a:r>
            <a:endParaRPr lang="en-US" altLang="ja-JP" sz="1200" b="1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</a:t>
            </a:r>
            <a:r>
              <a:rPr lang="en-US" altLang="ja-JP" sz="11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</a:t>
            </a:r>
            <a:endParaRPr lang="ja-JP" altLang="en-US" sz="11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91055" y="2990482"/>
            <a:ext cx="259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子どもの学びの「充実支援」プラン</a:t>
            </a: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</a:t>
            </a:r>
            <a:endParaRPr lang="en-US" altLang="ja-JP" sz="1200" b="1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</a:t>
            </a:r>
            <a:r>
              <a:rPr lang="en-US" altLang="ja-JP" sz="110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</a:t>
            </a:r>
            <a:endParaRPr lang="ja-JP" altLang="en-US" sz="11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6" name="対角する 2 つの角を丸めた四角形 45"/>
          <p:cNvSpPr/>
          <p:nvPr/>
        </p:nvSpPr>
        <p:spPr>
          <a:xfrm>
            <a:off x="296307" y="5981242"/>
            <a:ext cx="3377356" cy="660978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85443" y="6055680"/>
            <a:ext cx="259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子どもの学び「環境支援」プラン</a:t>
            </a: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</a:t>
            </a:r>
            <a:endParaRPr lang="en-US" altLang="ja-JP" sz="1200" b="1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200" b="1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　　</a:t>
            </a:r>
            <a:r>
              <a:rPr lang="en-US" altLang="ja-JP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</a:t>
            </a:r>
            <a:endParaRPr lang="ja-JP" altLang="en-US" sz="11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07596" y="6498727"/>
            <a:ext cx="1798443" cy="126429"/>
          </a:xfrm>
          <a:prstGeom prst="roundRect">
            <a:avLst>
              <a:gd name="adj" fmla="val 23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◆読書ファイルの活用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817096" y="1371384"/>
            <a:ext cx="3417150" cy="43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着眼点２</a:t>
            </a: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　組織的・機動的な学校</a:t>
            </a: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経営</a:t>
            </a:r>
            <a:endParaRPr lang="ja-JP" altLang="en-US" sz="16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00472" y="2320035"/>
            <a:ext cx="3484480" cy="39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300" dirty="0" smtClean="0">
                <a:latin typeface="HGP創英角ﾎﾟｯﾌﾟ体" pitchFamily="50" charset="-128"/>
                <a:ea typeface="HGP創英角ﾎﾟｯﾌﾟ体" pitchFamily="50" charset="-128"/>
              </a:rPr>
              <a:t>学力（総合型）向上推進事業等　</a:t>
            </a:r>
            <a:r>
              <a:rPr lang="en-US" altLang="ja-JP" sz="1300" dirty="0" smtClean="0">
                <a:solidFill>
                  <a:srgbClr val="245590"/>
                </a:solidFill>
                <a:latin typeface="HGP創英角ﾎﾟｯﾌﾟ体" pitchFamily="50" charset="-128"/>
                <a:ea typeface="HGP創英角ﾎﾟｯﾌﾟ体" pitchFamily="50" charset="-128"/>
              </a:rPr>
              <a:t>442,656</a:t>
            </a:r>
            <a:r>
              <a:rPr lang="ja-JP" altLang="en-US" sz="1300" dirty="0" smtClean="0">
                <a:solidFill>
                  <a:srgbClr val="245590"/>
                </a:solidFill>
                <a:latin typeface="HGP創英角ﾎﾟｯﾌﾟ体" pitchFamily="50" charset="-128"/>
                <a:ea typeface="HGP創英角ﾎﾟｯﾌﾟ体" pitchFamily="50" charset="-128"/>
              </a:rPr>
              <a:t>千円</a:t>
            </a: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98045" y="2889985"/>
            <a:ext cx="5547431" cy="43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着眼点</a:t>
            </a:r>
            <a:r>
              <a:rPr lang="en-US" altLang="ja-JP" sz="1600" dirty="0" smtClean="0">
                <a:latin typeface="HGP創英角ﾎﾟｯﾌﾟ体" pitchFamily="50" charset="-128"/>
                <a:ea typeface="HGP創英角ﾎﾟｯﾌﾟ体" pitchFamily="50" charset="-128"/>
              </a:rPr>
              <a:t>3 </a:t>
            </a: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　まち全体で子どもたちを支援する教育環境の</a:t>
            </a:r>
            <a:r>
              <a:rPr lang="ja-JP" altLang="en-US" sz="1600" dirty="0" smtClean="0">
                <a:latin typeface="HGP創英角ﾎﾟｯﾌﾟ体" pitchFamily="50" charset="-128"/>
                <a:ea typeface="HGP創英角ﾎﾟｯﾌﾟ体" pitchFamily="50" charset="-128"/>
              </a:rPr>
              <a:t>整備</a:t>
            </a:r>
            <a:endParaRPr lang="ja-JP" altLang="en-US" sz="1600" dirty="0" smtClean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5" name="対角する 2 つの角を丸めた四角形 64"/>
          <p:cNvSpPr/>
          <p:nvPr/>
        </p:nvSpPr>
        <p:spPr>
          <a:xfrm>
            <a:off x="3926159" y="5725534"/>
            <a:ext cx="5760000" cy="1044000"/>
          </a:xfrm>
          <a:prstGeom prst="round2DiagRect">
            <a:avLst>
              <a:gd name="adj1" fmla="val 828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対角する 2 つの角を丸めた四角形 48"/>
          <p:cNvSpPr/>
          <p:nvPr/>
        </p:nvSpPr>
        <p:spPr>
          <a:xfrm>
            <a:off x="4066326" y="6185526"/>
            <a:ext cx="3074325" cy="504000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8" name="角丸四角形 47"/>
          <p:cNvSpPr/>
          <p:nvPr/>
        </p:nvSpPr>
        <p:spPr>
          <a:xfrm>
            <a:off x="4006810" y="6269689"/>
            <a:ext cx="3321767" cy="504000"/>
          </a:xfrm>
          <a:prstGeom prst="roundRect">
            <a:avLst>
              <a:gd name="adj" fmla="val 23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◆文化財保護活用事業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　　旧明村役場庁舎整備事業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９５，９３６千円　　　　　　　　　　　　　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en-US" altLang="ja-JP" sz="1050" b="1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1050" b="1" dirty="0" smtClean="0">
                <a:solidFill>
                  <a:schemeClr val="tx1"/>
                </a:solidFill>
              </a:rPr>
              <a:t>　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59" name="横巻き 58"/>
          <p:cNvSpPr/>
          <p:nvPr/>
        </p:nvSpPr>
        <p:spPr>
          <a:xfrm>
            <a:off x="4006810" y="5670345"/>
            <a:ext cx="3891064" cy="50400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社会教育の充実・文化財の保存活用等</a:t>
            </a:r>
            <a:endParaRPr kumimoji="1"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8" name="対角する 2 つの角を丸めた四角形 57"/>
          <p:cNvSpPr/>
          <p:nvPr/>
        </p:nvSpPr>
        <p:spPr>
          <a:xfrm>
            <a:off x="7302352" y="6172280"/>
            <a:ext cx="2289839" cy="504000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◆公民館整備事業</a:t>
            </a:r>
            <a:r>
              <a:rPr lang="ja-JP" altLang="en-US" sz="1200" b="1" dirty="0">
                <a:solidFill>
                  <a:schemeClr val="tx1"/>
                </a:solidFill>
              </a:rPr>
              <a:t>　　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一身田（設計）１９，４５０千円</a:t>
            </a:r>
            <a:endParaRPr kumimoji="1" lang="ja-JP" altLang="en-US" sz="1200" dirty="0"/>
          </a:p>
        </p:txBody>
      </p:sp>
      <p:sp>
        <p:nvSpPr>
          <p:cNvPr id="66" name="対角する 2 つの角を丸めた四角形 65"/>
          <p:cNvSpPr/>
          <p:nvPr/>
        </p:nvSpPr>
        <p:spPr>
          <a:xfrm>
            <a:off x="3912850" y="1862033"/>
            <a:ext cx="5760000" cy="972000"/>
          </a:xfrm>
          <a:prstGeom prst="round2DiagRect">
            <a:avLst>
              <a:gd name="adj1" fmla="val 828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Picture 5" descr="C:\Users\pid8811\AppData\Local\Microsoft\Windows\Temporary Internet Files\Content.IE5\G6FEFNEF\MC90044549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54074">
            <a:off x="2945778" y="3349748"/>
            <a:ext cx="640090" cy="476672"/>
          </a:xfrm>
          <a:prstGeom prst="rect">
            <a:avLst/>
          </a:prstGeom>
          <a:noFill/>
        </p:spPr>
      </p:pic>
      <p:pic>
        <p:nvPicPr>
          <p:cNvPr id="18" name="Picture 6" descr="C:\Users\pid8811\AppData\Local\Microsoft\Windows\Temporary Internet Files\Content.IE5\8CEFLR22\dglxasset[1].asp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08086">
            <a:off x="3053133" y="4708554"/>
            <a:ext cx="449381" cy="427918"/>
          </a:xfrm>
          <a:prstGeom prst="rect">
            <a:avLst/>
          </a:prstGeom>
          <a:noFill/>
        </p:spPr>
      </p:pic>
      <p:sp>
        <p:nvSpPr>
          <p:cNvPr id="40" name="対角する 2 つの角を丸めた四角形 39"/>
          <p:cNvSpPr/>
          <p:nvPr/>
        </p:nvSpPr>
        <p:spPr>
          <a:xfrm>
            <a:off x="3930496" y="3377283"/>
            <a:ext cx="5760000" cy="1116000"/>
          </a:xfrm>
          <a:prstGeom prst="round2DiagRect">
            <a:avLst>
              <a:gd name="adj1" fmla="val 828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>
              <a:solidFill>
                <a:srgbClr val="0070C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dirty="0">
              <a:solidFill>
                <a:srgbClr val="0070C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　◆小学校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普通教室のエアコン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整備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　◆計画的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な施設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整備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　　（大規模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改造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、トイレ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の洋式化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等）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4" name="横巻き 43"/>
          <p:cNvSpPr/>
          <p:nvPr/>
        </p:nvSpPr>
        <p:spPr>
          <a:xfrm>
            <a:off x="4074260" y="3333344"/>
            <a:ext cx="2018741" cy="50400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学校施設の整備</a:t>
            </a:r>
            <a:endParaRPr kumimoji="1"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57" t="10039" r="-2229" b="-1849"/>
          <a:stretch/>
        </p:blipFill>
        <p:spPr>
          <a:xfrm>
            <a:off x="8254079" y="3762188"/>
            <a:ext cx="1224136" cy="801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横巻き 52"/>
          <p:cNvSpPr/>
          <p:nvPr/>
        </p:nvSpPr>
        <p:spPr>
          <a:xfrm>
            <a:off x="6395475" y="1800591"/>
            <a:ext cx="3030002" cy="50400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効率的</a:t>
            </a:r>
            <a:r>
              <a:rPr lang="ja-JP" altLang="en-US" sz="16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・効果的な学校運営</a:t>
            </a:r>
            <a:endParaRPr kumimoji="1"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0" name="対角する 2 つの角を丸めた四角形 59"/>
          <p:cNvSpPr/>
          <p:nvPr/>
        </p:nvSpPr>
        <p:spPr>
          <a:xfrm>
            <a:off x="3911697" y="4546333"/>
            <a:ext cx="5760000" cy="1116000"/>
          </a:xfrm>
          <a:prstGeom prst="round2DiagRect">
            <a:avLst>
              <a:gd name="adj1" fmla="val 828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>
              <a:solidFill>
                <a:srgbClr val="0070C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dirty="0">
              <a:solidFill>
                <a:srgbClr val="0070C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kumimoji="1" lang="ja-JP" altLang="en-US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127861" y="2331055"/>
            <a:ext cx="5338004" cy="415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300" dirty="0" smtClean="0">
                <a:latin typeface="HGP創英角ﾎﾟｯﾌﾟ体" pitchFamily="50" charset="-128"/>
                <a:ea typeface="HGP創英角ﾎﾟｯﾌﾟ体" pitchFamily="50" charset="-128"/>
              </a:rPr>
              <a:t>統合型</a:t>
            </a:r>
            <a:r>
              <a:rPr lang="ja-JP" altLang="en-US" sz="1300" dirty="0">
                <a:latin typeface="HGP創英角ﾎﾟｯﾌﾟ体" pitchFamily="50" charset="-128"/>
                <a:ea typeface="HGP創英角ﾎﾟｯﾌﾟ体" pitchFamily="50" charset="-128"/>
              </a:rPr>
              <a:t>校務支援</a:t>
            </a:r>
            <a:r>
              <a:rPr lang="ja-JP" altLang="en-US" sz="1300" dirty="0" smtClean="0">
                <a:latin typeface="HGP創英角ﾎﾟｯﾌﾟ体" pitchFamily="50" charset="-128"/>
                <a:ea typeface="HGP創英角ﾎﾟｯﾌﾟ体" pitchFamily="50" charset="-128"/>
              </a:rPr>
              <a:t>システム導入事業　</a:t>
            </a:r>
            <a:r>
              <a:rPr lang="ja-JP" altLang="en-US" sz="1300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</a:t>
            </a:r>
            <a:r>
              <a:rPr lang="en-US" altLang="ja-JP" sz="1300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13,428</a:t>
            </a:r>
            <a:r>
              <a:rPr lang="ja-JP" altLang="en-US" sz="1300" dirty="0" smtClean="0">
                <a:solidFill>
                  <a:srgbClr val="174FBF"/>
                </a:solidFill>
                <a:latin typeface="HGP創英角ﾎﾟｯﾌﾟ体" pitchFamily="50" charset="-128"/>
                <a:ea typeface="HGP創英角ﾎﾟｯﾌﾟ体" pitchFamily="50" charset="-128"/>
              </a:rPr>
              <a:t>千円</a:t>
            </a: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8" name="横巻き 27"/>
          <p:cNvSpPr/>
          <p:nvPr/>
        </p:nvSpPr>
        <p:spPr>
          <a:xfrm>
            <a:off x="4049575" y="4494574"/>
            <a:ext cx="3439462" cy="504000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放課後児童クラブの運営支援等</a:t>
            </a:r>
            <a:endParaRPr kumimoji="1"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1" name="対角する 2 つの角を丸めた四角形 70"/>
          <p:cNvSpPr/>
          <p:nvPr/>
        </p:nvSpPr>
        <p:spPr>
          <a:xfrm>
            <a:off x="6435684" y="5045887"/>
            <a:ext cx="3122441" cy="504000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◆放課後児童クラブ施設整備事業</a:t>
            </a:r>
            <a:r>
              <a:rPr lang="ja-JP" altLang="en-US" sz="1200" b="1" dirty="0">
                <a:solidFill>
                  <a:schemeClr val="tx1"/>
                </a:solidFill>
              </a:rPr>
              <a:t>　　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神戸（工事）・観音寺（設計）３３，６２４千円</a:t>
            </a:r>
            <a:endParaRPr kumimoji="1" lang="ja-JP" altLang="en-US" sz="1200" dirty="0"/>
          </a:p>
        </p:txBody>
      </p:sp>
      <p:sp>
        <p:nvSpPr>
          <p:cNvPr id="70" name="対角する 2 つの角を丸めた四角形 69"/>
          <p:cNvSpPr/>
          <p:nvPr/>
        </p:nvSpPr>
        <p:spPr>
          <a:xfrm>
            <a:off x="4060127" y="5053978"/>
            <a:ext cx="2250260" cy="504000"/>
          </a:xfrm>
          <a:prstGeom prst="round2Diag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◆放課後</a:t>
            </a:r>
            <a:r>
              <a:rPr lang="ja-JP" altLang="en-US" sz="1200" b="1" dirty="0">
                <a:solidFill>
                  <a:schemeClr val="tx1"/>
                </a:solidFill>
              </a:rPr>
              <a:t>児童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クラブ運営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等補助事業　３５１，７８８千円</a:t>
            </a:r>
            <a:endParaRPr kumimoji="1" lang="ja-JP" altLang="en-US" sz="1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291281" y="3408564"/>
            <a:ext cx="3174583" cy="415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F0"/>
            </a:solidFill>
          </a:ln>
        </p:spPr>
        <p:txBody>
          <a:bodyPr wrap="square" rtlCol="0" anchor="ctr" anchorCtr="0">
            <a:spAutoFit/>
          </a:bodyPr>
          <a:lstStyle/>
          <a:p>
            <a:pPr>
              <a:buNone/>
            </a:pPr>
            <a:endParaRPr lang="en-US" altLang="ja-JP" sz="4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1300" smtClean="0">
                <a:latin typeface="HGP創英角ﾎﾟｯﾌﾟ体" pitchFamily="50" charset="-128"/>
                <a:ea typeface="HGP創英角ﾎﾟｯﾌﾟ体" pitchFamily="50" charset="-128"/>
              </a:rPr>
              <a:t>小中学校</a:t>
            </a:r>
            <a:r>
              <a:rPr lang="ja-JP" altLang="en-US" sz="1300" dirty="0">
                <a:latin typeface="HGP創英角ﾎﾟｯﾌﾟ体" pitchFamily="50" charset="-128"/>
                <a:ea typeface="HGP創英角ﾎﾟｯﾌﾟ体" pitchFamily="50" charset="-128"/>
              </a:rPr>
              <a:t>大規模</a:t>
            </a:r>
            <a:r>
              <a:rPr lang="ja-JP" altLang="en-US" sz="1300">
                <a:latin typeface="HGP創英角ﾎﾟｯﾌﾟ体" pitchFamily="50" charset="-128"/>
                <a:ea typeface="HGP創英角ﾎﾟｯﾌﾟ体" pitchFamily="50" charset="-128"/>
              </a:rPr>
              <a:t>改造</a:t>
            </a:r>
            <a:r>
              <a:rPr lang="ja-JP" altLang="en-US" sz="1300" smtClean="0">
                <a:latin typeface="HGP創英角ﾎﾟｯﾌﾟ体" pitchFamily="50" charset="-128"/>
                <a:ea typeface="HGP創英角ﾎﾟｯﾌﾟ体" pitchFamily="50" charset="-128"/>
              </a:rPr>
              <a:t>等</a:t>
            </a:r>
            <a:r>
              <a:rPr lang="ja-JP" altLang="en-US" sz="1300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sz="1300" dirty="0" smtClean="0">
                <a:solidFill>
                  <a:srgbClr val="245590"/>
                </a:solidFill>
                <a:latin typeface="HGP創英角ﾎﾟｯﾌﾟ体" pitchFamily="50" charset="-128"/>
                <a:ea typeface="HGP創英角ﾎﾟｯﾌﾟ体" pitchFamily="50" charset="-128"/>
              </a:rPr>
              <a:t>1,535,892</a:t>
            </a:r>
            <a:r>
              <a:rPr lang="ja-JP" altLang="en-US" sz="1300" dirty="0" smtClean="0">
                <a:solidFill>
                  <a:srgbClr val="245590"/>
                </a:solidFill>
                <a:latin typeface="HGP創英角ﾎﾟｯﾌﾟ体" pitchFamily="50" charset="-128"/>
                <a:ea typeface="HGP創英角ﾎﾟｯﾌﾟ体" pitchFamily="50" charset="-128"/>
              </a:rPr>
              <a:t>千円</a:t>
            </a:r>
          </a:p>
          <a:p>
            <a:pPr>
              <a:buNone/>
            </a:pPr>
            <a:endParaRPr lang="ja-JP" altLang="en-US" sz="400" b="1" dirty="0">
              <a:solidFill>
                <a:srgbClr val="174FB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057457" y="119987"/>
            <a:ext cx="848543" cy="6262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FFFF00"/>
        </a:solidFill>
        <a:ln w="25400">
          <a:solidFill>
            <a:srgbClr val="00B0F0"/>
          </a:solidFill>
        </a:ln>
      </a:spPr>
      <a:bodyPr wrap="square" rtlCol="0">
        <a:spAutoFit/>
      </a:bodyPr>
      <a:lstStyle>
        <a:defPPr>
          <a:buNone/>
          <a:defRPr sz="400" b="1" dirty="0" smtClean="0">
            <a:latin typeface="HGP創英角ﾎﾟｯﾌﾟ体" pitchFamily="50" charset="-128"/>
            <a:ea typeface="HGP創英角ﾎﾟｯﾌﾟ体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2221</TotalTime>
  <Words>175</Words>
  <Application>Microsoft Office PowerPoint</Application>
  <PresentationFormat>A4 210 x 297 mm</PresentationFormat>
  <Paragraphs>78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紀平　誠雄(L7438)</dc:creator>
  <cp:lastModifiedBy>川原田　吉光(L8719)</cp:lastModifiedBy>
  <cp:revision>212</cp:revision>
  <cp:lastPrinted>2017-03-17T13:33:52Z</cp:lastPrinted>
  <dcterms:created xsi:type="dcterms:W3CDTF">2014-02-03T09:48:06Z</dcterms:created>
  <dcterms:modified xsi:type="dcterms:W3CDTF">2017-03-17T13:37:26Z</dcterms:modified>
</cp:coreProperties>
</file>